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81" r:id="rId9"/>
    <p:sldId id="282" r:id="rId10"/>
    <p:sldId id="263" r:id="rId11"/>
    <p:sldId id="264" r:id="rId12"/>
    <p:sldId id="265" r:id="rId13"/>
    <p:sldId id="283" r:id="rId14"/>
    <p:sldId id="266" r:id="rId15"/>
    <p:sldId id="284" r:id="rId16"/>
    <p:sldId id="271" r:id="rId17"/>
    <p:sldId id="285" r:id="rId18"/>
    <p:sldId id="286" r:id="rId19"/>
    <p:sldId id="275" r:id="rId20"/>
    <p:sldId id="276" r:id="rId21"/>
    <p:sldId id="293" r:id="rId22"/>
    <p:sldId id="288" r:id="rId23"/>
    <p:sldId id="292" r:id="rId24"/>
    <p:sldId id="289" r:id="rId25"/>
    <p:sldId id="290" r:id="rId26"/>
    <p:sldId id="291" r:id="rId27"/>
    <p:sldId id="278" r:id="rId28"/>
  </p:sldIdLst>
  <p:sldSz cx="18288000" cy="10287000"/>
  <p:notesSz cx="10287000" cy="18288000"/>
  <p:embeddedFontLs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d30e627bd_0_3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bd30e627b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30e627bd_0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bd30e627b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B66AC35-C537-9D31-2318-322C39683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30e627bd_0_192:notes">
            <a:extLst>
              <a:ext uri="{FF2B5EF4-FFF2-40B4-BE49-F238E27FC236}">
                <a16:creationId xmlns:a16="http://schemas.microsoft.com/office/drawing/2014/main" id="{C571A7B8-ED2F-DCC2-8FB1-6F03AC4ED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bd30e627bd_0_192:notes">
            <a:extLst>
              <a:ext uri="{FF2B5EF4-FFF2-40B4-BE49-F238E27FC236}">
                <a16:creationId xmlns:a16="http://schemas.microsoft.com/office/drawing/2014/main" id="{D1E7B2E4-3D4E-0C88-E986-F529F308C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891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6D5A15B-5A71-856D-9461-6CB7C05C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B4DCE9E7-199E-B051-A631-C2DDBEB46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5D3B8210-747F-176B-48B0-852B2C513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52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2E420FC7-6F2E-C1DD-871E-A2F9D9C4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6AF29971-4C4E-417F-65CE-14E326DAA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9FF729F8-90F6-9A8A-27D1-6E5C2F2A5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04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2ECD1E56-0DE2-3EA5-C842-D5FCBC56A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371350A7-E914-DB74-8DA1-2723BC4AF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5FE0795A-1750-CBAF-2DCD-69666AAA9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60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d30e627bd_0_29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bd30e627b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d30e627bd_0_28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bd30e627b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d9c8fe87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d9c8fe873_0_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CDBF716-9430-59EC-9FD5-BD7E07BA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d9c8fe873_0_5:notes">
            <a:extLst>
              <a:ext uri="{FF2B5EF4-FFF2-40B4-BE49-F238E27FC236}">
                <a16:creationId xmlns:a16="http://schemas.microsoft.com/office/drawing/2014/main" id="{1D827205-4987-20AB-B5DE-C90836AC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bd9c8fe873_0_5:notes">
            <a:extLst>
              <a:ext uri="{FF2B5EF4-FFF2-40B4-BE49-F238E27FC236}">
                <a16:creationId xmlns:a16="http://schemas.microsoft.com/office/drawing/2014/main" id="{169B5D39-A402-E8BB-1B76-DC8E284D9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3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d9c8fe873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bd9c8fe8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104686F-C1F3-4B62-C85E-65240E334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30e627bd_0_5:notes">
            <a:extLst>
              <a:ext uri="{FF2B5EF4-FFF2-40B4-BE49-F238E27FC236}">
                <a16:creationId xmlns:a16="http://schemas.microsoft.com/office/drawing/2014/main" id="{6B15786A-29C5-E200-425B-99B9B91CE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bd30e627bd_0_5:notes">
            <a:extLst>
              <a:ext uri="{FF2B5EF4-FFF2-40B4-BE49-F238E27FC236}">
                <a16:creationId xmlns:a16="http://schemas.microsoft.com/office/drawing/2014/main" id="{6A57643A-B289-8C6B-E319-A5B6635C4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63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9EB42D6-3DCC-F9C0-5503-E2D627F6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30e627bd_0_5:notes">
            <a:extLst>
              <a:ext uri="{FF2B5EF4-FFF2-40B4-BE49-F238E27FC236}">
                <a16:creationId xmlns:a16="http://schemas.microsoft.com/office/drawing/2014/main" id="{BF5468DF-6141-E1B4-A542-47D213F55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bd30e627bd_0_5:notes">
            <a:extLst>
              <a:ext uri="{FF2B5EF4-FFF2-40B4-BE49-F238E27FC236}">
                <a16:creationId xmlns:a16="http://schemas.microsoft.com/office/drawing/2014/main" id="{0132AD5D-3273-5FE0-0D66-67D8B8A68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38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4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64" y="2749278"/>
            <a:ext cx="11094694" cy="75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095" y="6267512"/>
            <a:ext cx="7895722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2333" y="6196480"/>
            <a:ext cx="4277889" cy="19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36018" y="6218854"/>
              <a:ext cx="135410" cy="1354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3"/>
            <p:cNvGrpSpPr/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90" name="Google Shape;90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-5400000">
                <a:off x="2926001" y="-5402501"/>
                <a:ext cx="20708572" cy="21988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-5400000">
                <a:off x="7649523" y="-320001"/>
                <a:ext cx="10354286" cy="10994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" name="Google Shape;92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10">
              <a:alphaModFix/>
            </a:blip>
            <a:srcRect l="17984" t="30008" r="47858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11">
              <a:alphaModFix/>
            </a:blip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 rotWithShape="1">
            <a:blip r:embed="rId12">
              <a:alphaModFix/>
            </a:blip>
            <a:srcRect l="15935" t="29321" r="47760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3"/>
            <p:cNvPicPr preferRelativeResize="0"/>
            <p:nvPr/>
          </p:nvPicPr>
          <p:blipFill rotWithShape="1">
            <a:blip r:embed="rId13">
              <a:alphaModFix/>
            </a:blip>
            <a:srcRect t="29202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14">
              <a:alphaModFix/>
            </a:blip>
            <a:srcRect l="16420" t="29965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3"/>
          <p:cNvSpPr txBox="1"/>
          <p:nvPr/>
        </p:nvSpPr>
        <p:spPr>
          <a:xfrm>
            <a:off x="1197699" y="6697475"/>
            <a:ext cx="499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18기 심서현</a:t>
            </a:r>
            <a:endParaRPr sz="2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197699" y="7383275"/>
            <a:ext cx="499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19기 하진우</a:t>
            </a:r>
            <a:endParaRPr sz="2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197688" y="3991350"/>
            <a:ext cx="104910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부동산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endParaRPr sz="78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낙찰가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예측을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중심으로</a:t>
            </a:r>
            <a:endParaRPr sz="4500" b="1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2113950" y="3566231"/>
            <a:ext cx="1326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</a:pP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altLang="ko-KR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투자를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위해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흩어진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매물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정보를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수집해야함</a:t>
            </a:r>
            <a:endParaRPr sz="47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2113950" y="4911861"/>
            <a:ext cx="1326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</a:pP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altLang="ko-KR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적정입찰가</a:t>
            </a: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계산을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위해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금전적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비용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지불해야함</a:t>
            </a:r>
            <a:endParaRPr sz="47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2113950" y="6976575"/>
            <a:ext cx="13983300" cy="2348700"/>
          </a:xfrm>
          <a:prstGeom prst="roundRect">
            <a:avLst>
              <a:gd name="adj" fmla="val 16667"/>
            </a:avLst>
          </a:prstGeom>
          <a:solidFill>
            <a:srgbClr val="90002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경매 매물 플랫폼을 개발하여 </a:t>
            </a:r>
            <a:endParaRPr lang="en-US" altLang="ko-KR" sz="5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매물정보와 </a:t>
            </a:r>
            <a:r>
              <a:rPr lang="ko-KR" altLang="en-US" sz="5000" b="1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적정입찰가를</a:t>
            </a: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 제공한다 </a:t>
            </a:r>
            <a:endParaRPr sz="5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1863925" y="6344250"/>
            <a:ext cx="1598400" cy="1598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!</a:t>
            </a:r>
            <a:endParaRPr sz="8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-2" y="7049582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1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239" name="Google Shape;23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11015025" y="5046775"/>
            <a:ext cx="6947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02.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 &amp; </a:t>
            </a:r>
            <a:b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Preprocessing</a:t>
            </a:r>
            <a:endParaRPr sz="4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53453" y="2314284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2-1.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DCFCC20B-BC29-FA9A-8D23-94F75D3C9792}"/>
              </a:ext>
            </a:extLst>
          </p:cNvPr>
          <p:cNvSpPr txBox="1"/>
          <p:nvPr/>
        </p:nvSpPr>
        <p:spPr>
          <a:xfrm>
            <a:off x="2201370" y="2875928"/>
            <a:ext cx="522498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구성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261;p22">
            <a:extLst>
              <a:ext uri="{FF2B5EF4-FFF2-40B4-BE49-F238E27FC236}">
                <a16:creationId xmlns:a16="http://schemas.microsoft.com/office/drawing/2014/main" id="{FA91E417-42C6-0CA9-7F0D-53BC60DC493B}"/>
              </a:ext>
            </a:extLst>
          </p:cNvPr>
          <p:cNvSpPr txBox="1"/>
          <p:nvPr/>
        </p:nvSpPr>
        <p:spPr>
          <a:xfrm>
            <a:off x="2294657" y="3976498"/>
            <a:ext cx="13656543" cy="413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41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Columns</a:t>
            </a: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낙찰가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Hammer_Price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 관련 변수로 구성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 관련 변수에 </a:t>
            </a:r>
            <a:r>
              <a:rPr lang="ko-KR" altLang="en-US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다수 존재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최소제시가격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(Minimum Sales Price)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낙찰가 간 강한 상관성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C75C426E-C633-FFB1-F805-C97E7411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>
            <a:extLst>
              <a:ext uri="{FF2B5EF4-FFF2-40B4-BE49-F238E27FC236}">
                <a16:creationId xmlns:a16="http://schemas.microsoft.com/office/drawing/2014/main" id="{2F7FF2A6-161E-1E87-6793-7AD305CA0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>
            <a:extLst>
              <a:ext uri="{FF2B5EF4-FFF2-40B4-BE49-F238E27FC236}">
                <a16:creationId xmlns:a16="http://schemas.microsoft.com/office/drawing/2014/main" id="{82CD5BA3-1DB5-8AE5-0FE9-C16999B05C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>
            <a:extLst>
              <a:ext uri="{FF2B5EF4-FFF2-40B4-BE49-F238E27FC236}">
                <a16:creationId xmlns:a16="http://schemas.microsoft.com/office/drawing/2014/main" id="{4B135C4A-52FD-9C86-8DF9-ACFD98083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>
            <a:extLst>
              <a:ext uri="{FF2B5EF4-FFF2-40B4-BE49-F238E27FC236}">
                <a16:creationId xmlns:a16="http://schemas.microsoft.com/office/drawing/2014/main" id="{0C4B4C3F-B83C-7BD5-FF75-7E5E74104F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>
            <a:extLst>
              <a:ext uri="{FF2B5EF4-FFF2-40B4-BE49-F238E27FC236}">
                <a16:creationId xmlns:a16="http://schemas.microsoft.com/office/drawing/2014/main" id="{9B8CD0FB-E3CB-CD29-C23A-0B3268CF002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>
            <a:extLst>
              <a:ext uri="{FF2B5EF4-FFF2-40B4-BE49-F238E27FC236}">
                <a16:creationId xmlns:a16="http://schemas.microsoft.com/office/drawing/2014/main" id="{96BF71FC-CC77-B4D4-BC67-BF4CAF0594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56487" y="2312998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>
            <a:extLst>
              <a:ext uri="{FF2B5EF4-FFF2-40B4-BE49-F238E27FC236}">
                <a16:creationId xmlns:a16="http://schemas.microsoft.com/office/drawing/2014/main" id="{501BE197-1C60-8648-7F17-A3078C42C75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>
            <a:extLst>
              <a:ext uri="{FF2B5EF4-FFF2-40B4-BE49-F238E27FC236}">
                <a16:creationId xmlns:a16="http://schemas.microsoft.com/office/drawing/2014/main" id="{7DC15326-4FFA-68D5-BB76-1669D5EB89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>
            <a:extLst>
              <a:ext uri="{FF2B5EF4-FFF2-40B4-BE49-F238E27FC236}">
                <a16:creationId xmlns:a16="http://schemas.microsoft.com/office/drawing/2014/main" id="{23FCBA7B-B8BC-8A83-63A0-B3269B68818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>
            <a:extLst>
              <a:ext uri="{FF2B5EF4-FFF2-40B4-BE49-F238E27FC236}">
                <a16:creationId xmlns:a16="http://schemas.microsoft.com/office/drawing/2014/main" id="{61BF681E-2FFF-5840-33FD-1C1448747F56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2-1.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62" name="Google Shape;262;p22">
            <a:extLst>
              <a:ext uri="{FF2B5EF4-FFF2-40B4-BE49-F238E27FC236}">
                <a16:creationId xmlns:a16="http://schemas.microsoft.com/office/drawing/2014/main" id="{B861F7F9-166D-E9E4-8595-A1FA4EF604A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E26B91D8-0339-54DC-9A2E-213173313101}"/>
              </a:ext>
            </a:extLst>
          </p:cNvPr>
          <p:cNvSpPr txBox="1"/>
          <p:nvPr/>
        </p:nvSpPr>
        <p:spPr>
          <a:xfrm>
            <a:off x="2201370" y="2875928"/>
            <a:ext cx="522498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시각화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50" name="Google Shape;250;p22">
            <a:extLst>
              <a:ext uri="{FF2B5EF4-FFF2-40B4-BE49-F238E27FC236}">
                <a16:creationId xmlns:a16="http://schemas.microsoft.com/office/drawing/2014/main" id="{0D6F2E96-E4B1-1913-CE95-AF00D022E94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2C22E93-44D1-F273-8311-174CBF9E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70" y="4440198"/>
            <a:ext cx="6214497" cy="48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87BAEF-0C49-508A-4623-FC361F62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102" y="4440198"/>
            <a:ext cx="7272617" cy="48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2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2-2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4800" b="1" dirty="0">
                <a:solidFill>
                  <a:schemeClr val="dk1"/>
                </a:solidFill>
              </a:rPr>
              <a:t>Preprocessing </a:t>
            </a:r>
            <a:endParaRPr b="1" dirty="0"/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1;p22">
            <a:extLst>
              <a:ext uri="{FF2B5EF4-FFF2-40B4-BE49-F238E27FC236}">
                <a16:creationId xmlns:a16="http://schemas.microsoft.com/office/drawing/2014/main" id="{70E49560-816D-8172-C7E6-D230281C466C}"/>
              </a:ext>
            </a:extLst>
          </p:cNvPr>
          <p:cNvSpPr txBox="1"/>
          <p:nvPr/>
        </p:nvSpPr>
        <p:spPr>
          <a:xfrm>
            <a:off x="2196796" y="2958088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Label Encoding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Google Shape;261;p22">
            <a:extLst>
              <a:ext uri="{FF2B5EF4-FFF2-40B4-BE49-F238E27FC236}">
                <a16:creationId xmlns:a16="http://schemas.microsoft.com/office/drawing/2014/main" id="{6614480B-271F-A0BC-AB5A-39E967DD35E8}"/>
              </a:ext>
            </a:extLst>
          </p:cNvPr>
          <p:cNvSpPr txBox="1"/>
          <p:nvPr/>
        </p:nvSpPr>
        <p:spPr>
          <a:xfrm>
            <a:off x="2294657" y="3859033"/>
            <a:ext cx="13656543" cy="9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유형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감정평가법인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용도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범주형 및 고유 값 처리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D8B4B331-F393-EE5C-1209-829B253A60D7}"/>
              </a:ext>
            </a:extLst>
          </p:cNvPr>
          <p:cNvSpPr txBox="1"/>
          <p:nvPr/>
        </p:nvSpPr>
        <p:spPr>
          <a:xfrm>
            <a:off x="2154758" y="5208281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이상치 정제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261;p22">
            <a:extLst>
              <a:ext uri="{FF2B5EF4-FFF2-40B4-BE49-F238E27FC236}">
                <a16:creationId xmlns:a16="http://schemas.microsoft.com/office/drawing/2014/main" id="{394426B8-2B65-1210-58A0-09124387C6F4}"/>
              </a:ext>
            </a:extLst>
          </p:cNvPr>
          <p:cNvSpPr txBox="1"/>
          <p:nvPr/>
        </p:nvSpPr>
        <p:spPr>
          <a:xfrm>
            <a:off x="2294657" y="6045448"/>
            <a:ext cx="13656543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 이상이 </a:t>
            </a:r>
            <a:r>
              <a:rPr lang="ko-KR" altLang="en-US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결측치인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번지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2(ddr_bunji2) drop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 관련 이상치 정제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(1111-11-11)  </a:t>
            </a:r>
          </a:p>
        </p:txBody>
      </p:sp>
      <p:sp>
        <p:nvSpPr>
          <p:cNvPr id="6" name="Google Shape;261;p22">
            <a:extLst>
              <a:ext uri="{FF2B5EF4-FFF2-40B4-BE49-F238E27FC236}">
                <a16:creationId xmlns:a16="http://schemas.microsoft.com/office/drawing/2014/main" id="{27F26A8F-EC8D-C31D-C0B9-3D2BBD7CF106}"/>
              </a:ext>
            </a:extLst>
          </p:cNvPr>
          <p:cNvSpPr txBox="1"/>
          <p:nvPr/>
        </p:nvSpPr>
        <p:spPr>
          <a:xfrm>
            <a:off x="2154758" y="8042916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텍스트 데이터 처리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Google Shape;261;p22">
            <a:extLst>
              <a:ext uri="{FF2B5EF4-FFF2-40B4-BE49-F238E27FC236}">
                <a16:creationId xmlns:a16="http://schemas.microsoft.com/office/drawing/2014/main" id="{303A845F-5D3D-5ACD-D325-B6C460C00D6B}"/>
              </a:ext>
            </a:extLst>
          </p:cNvPr>
          <p:cNvSpPr txBox="1"/>
          <p:nvPr/>
        </p:nvSpPr>
        <p:spPr>
          <a:xfrm>
            <a:off x="2294657" y="8744375"/>
            <a:ext cx="13656543" cy="9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구분 등 텍스트 데이터 용도에 부합하게 처리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EB18D94-C458-44F2-99ED-5073D50D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683E75E7-A9F2-EEBA-D3EB-53F92BA728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1A890FC6-AED2-D93F-4907-6813BF787D3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0BCDC652-B209-DACD-44D5-9545F63899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249ED9E0-3C75-86C9-7501-C0C90E3F08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9E7A29CE-CC3B-E342-0C37-D80044A6E08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D120346D-8680-6F66-7D5E-21A68E31AA1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652D91E6-A45E-AEEF-C779-C27EF5810FD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ADC048E0-E209-B38B-1B0A-94F2B28E65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BC8518A7-A949-CF96-9ED1-A038876A146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F3CB3960-91EA-B80D-9A9F-22B0BB9D49D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EC84CFF5-218E-EF00-8CB7-1F40BCD7D10B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2-2. </a:t>
            </a:r>
            <a:r>
              <a:rPr lang="en-US" sz="4800" b="1" dirty="0">
                <a:solidFill>
                  <a:schemeClr val="dk1"/>
                </a:solidFill>
              </a:rPr>
              <a:t>Preprocessing 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C128748A-A6A4-79C8-5060-455CCE2DA54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2F3877FB-55CB-2F6F-84AA-01018E32F17A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1;p22">
            <a:extLst>
              <a:ext uri="{FF2B5EF4-FFF2-40B4-BE49-F238E27FC236}">
                <a16:creationId xmlns:a16="http://schemas.microsoft.com/office/drawing/2014/main" id="{F632275B-7B56-5283-74F8-F3A4596F43DB}"/>
              </a:ext>
            </a:extLst>
          </p:cNvPr>
          <p:cNvSpPr txBox="1"/>
          <p:nvPr/>
        </p:nvSpPr>
        <p:spPr>
          <a:xfrm>
            <a:off x="2196796" y="2958088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파생 변수 설정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Google Shape;261;p22">
            <a:extLst>
              <a:ext uri="{FF2B5EF4-FFF2-40B4-BE49-F238E27FC236}">
                <a16:creationId xmlns:a16="http://schemas.microsoft.com/office/drawing/2014/main" id="{6425902D-B041-61CC-39EC-E8348DB6B88D}"/>
              </a:ext>
            </a:extLst>
          </p:cNvPr>
          <p:cNvSpPr txBox="1"/>
          <p:nvPr/>
        </p:nvSpPr>
        <p:spPr>
          <a:xfrm>
            <a:off x="2294657" y="3859033"/>
            <a:ext cx="13656543" cy="574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 리스트 생성 후 매핑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위치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층수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층수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 파생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마감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감정평가 시점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마감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시작 시점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 추정</a:t>
            </a:r>
            <a:r>
              <a:rPr lang="en-US" altLang="ko-KR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연도별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가격지수 외부 데이터 활용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감정가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낙찰시점 매매가격 지수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감정시점 매매가격지수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 추정</a:t>
            </a:r>
            <a:r>
              <a:rPr lang="en-US" altLang="ko-KR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매매 실거래가 외부 데이터 활용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전용면적당 거래액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전용면적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86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28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83" name="Google Shape;38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sz="4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Modeling</a:t>
            </a:r>
            <a:endParaRPr sz="48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20AA1981-3893-B351-6809-EE9BC7A9F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839A4D46-2CB8-9C6D-0DA8-7909C552D3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942BA8DA-85A6-F9FC-1B78-60C5611A34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0AB09D92-5BCB-16E7-AAAF-4736FB741F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11B7A239-56F7-4884-79A6-71575D0F40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D50C160C-E79F-D1BC-7B63-B3F2E95374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676EEE08-5F3A-45A5-4BCC-F6C9B54BA3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9885A04B-DC56-FD87-AC84-65143EC051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E5663339-7773-5D8E-F1F0-E28EECA3F6F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E6E85E26-475F-F55E-F52E-A4E12D527F4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3D80C366-5667-4EFA-7A8A-7EB693C2E04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A80732F9-A7B5-568A-5411-8FDE1780193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3-1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1</a:t>
            </a:r>
            <a:r>
              <a:rPr lang="ko-KR" alt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차 모델링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533D8A1D-0FE4-5EE9-8910-036E450D7E4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D4DAC52D-E2C6-C63A-5FAC-2ADA370B4BEE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8CEE647F-1685-1156-9488-8BA0AFB1BCD7}"/>
              </a:ext>
            </a:extLst>
          </p:cNvPr>
          <p:cNvSpPr txBox="1"/>
          <p:nvPr/>
        </p:nvSpPr>
        <p:spPr>
          <a:xfrm>
            <a:off x="3212545" y="4689533"/>
            <a:ext cx="46066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Forest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Google Shape;261;p22">
            <a:extLst>
              <a:ext uri="{FF2B5EF4-FFF2-40B4-BE49-F238E27FC236}">
                <a16:creationId xmlns:a16="http://schemas.microsoft.com/office/drawing/2014/main" id="{9017097E-6ECD-73F2-119B-D77CBAF12184}"/>
              </a:ext>
            </a:extLst>
          </p:cNvPr>
          <p:cNvSpPr txBox="1"/>
          <p:nvPr/>
        </p:nvSpPr>
        <p:spPr>
          <a:xfrm>
            <a:off x="10477612" y="4672752"/>
            <a:ext cx="46066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 GBM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0851E3-874B-D6DF-11FC-FA8EFF6478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67" y="5798957"/>
            <a:ext cx="6411935" cy="24067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3F033-E820-DF46-EB60-CE83922347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8718" y="5766576"/>
            <a:ext cx="6434032" cy="2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2944E095-B6C7-3815-FFD3-88E5B5E6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25732BC3-5539-CEFD-6E8F-6658BB300B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A3C9086B-C706-64EE-B4D2-B7B4CFBBD9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136E6652-8145-D54C-BB68-6540C6CA4E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2379E946-43BE-DE97-48FA-35C0455DD4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C6F61198-CC9F-D604-1C70-8260F8C82D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6BAC6EC0-D4BB-0952-2102-F941DE4145D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D07906B0-E771-2073-3EFB-4F071CDEBEA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6AFDA261-84D0-FFDF-5E6E-FE1360C7BDD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C2B04D48-08FD-9022-F18C-F5C121F97A0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00556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A784E1C5-6454-943A-C773-B8F36C21318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F5A842C7-885A-28A7-DD65-9A92B8ACD0E4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3-2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4800" b="1" dirty="0">
                <a:solidFill>
                  <a:srgbClr val="900020"/>
                </a:solidFill>
              </a:rPr>
              <a:t>2-3</a:t>
            </a:r>
            <a:r>
              <a:rPr lang="ko-KR" alt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차 모델링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B792EB38-CCE3-C243-68F2-4763AC2D3AE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F5297EFC-6375-209F-009A-3643F6EA7667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4C36462A-E3D3-DE74-7BED-14F88C458E62}"/>
              </a:ext>
            </a:extLst>
          </p:cNvPr>
          <p:cNvSpPr txBox="1"/>
          <p:nvPr/>
        </p:nvSpPr>
        <p:spPr>
          <a:xfrm>
            <a:off x="2947717" y="4805592"/>
            <a:ext cx="51271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 Forest(2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F446A6-37E4-BC4C-48AA-1B82A4292C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657" y="5898478"/>
            <a:ext cx="6467899" cy="2387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3B3F16-2BC9-AE9B-0894-FFF65B3E3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1353" y="5894193"/>
            <a:ext cx="6467899" cy="2387457"/>
          </a:xfrm>
          <a:prstGeom prst="rect">
            <a:avLst/>
          </a:prstGeom>
        </p:spPr>
      </p:pic>
      <p:sp>
        <p:nvSpPr>
          <p:cNvPr id="16" name="Google Shape;261;p22">
            <a:extLst>
              <a:ext uri="{FF2B5EF4-FFF2-40B4-BE49-F238E27FC236}">
                <a16:creationId xmlns:a16="http://schemas.microsoft.com/office/drawing/2014/main" id="{4F6E1478-4445-D852-9356-E76D78573605}"/>
              </a:ext>
            </a:extLst>
          </p:cNvPr>
          <p:cNvSpPr txBox="1"/>
          <p:nvPr/>
        </p:nvSpPr>
        <p:spPr>
          <a:xfrm>
            <a:off x="10128443" y="4805592"/>
            <a:ext cx="49591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 Forest(3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963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2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32"/>
          <p:cNvGrpSpPr/>
          <p:nvPr/>
        </p:nvGrpSpPr>
        <p:grpSpPr>
          <a:xfrm>
            <a:off x="-5088881" y="-5222326"/>
            <a:ext cx="20355524" cy="20892577"/>
            <a:chOff x="-5088881" y="-5249920"/>
            <a:chExt cx="20355524" cy="20999676"/>
          </a:xfrm>
        </p:grpSpPr>
        <p:pic>
          <p:nvPicPr>
            <p:cNvPr id="457" name="Google Shape;45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4"/>
              <a:ext cx="20999676" cy="2035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8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4" cy="75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11015021" y="5199173"/>
            <a:ext cx="529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</a:t>
            </a: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. </a:t>
            </a:r>
            <a:r>
              <a:rPr lang="en-US" sz="4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Result</a:t>
            </a:r>
            <a:endParaRPr sz="48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4"/>
          <p:cNvGrpSpPr/>
          <p:nvPr/>
        </p:nvGrpSpPr>
        <p:grpSpPr>
          <a:xfrm>
            <a:off x="15893429" y="8168994"/>
            <a:ext cx="2391171" cy="2138720"/>
            <a:chOff x="15893429" y="8168994"/>
            <a:chExt cx="2391171" cy="2138720"/>
          </a:xfrm>
        </p:grpSpPr>
        <p:pic>
          <p:nvPicPr>
            <p:cNvPr id="107" name="Google Shape;10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320000">
              <a:off x="16664998" y="8806014"/>
              <a:ext cx="151691" cy="1516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14"/>
            <p:cNvGrpSpPr/>
            <p:nvPr/>
          </p:nvGrpSpPr>
          <p:grpSpPr>
            <a:xfrm>
              <a:off x="15893429" y="8168994"/>
              <a:ext cx="2391171" cy="2138720"/>
              <a:chOff x="15893429" y="8168994"/>
              <a:chExt cx="2391171" cy="2138720"/>
            </a:xfrm>
          </p:grpSpPr>
          <p:pic>
            <p:nvPicPr>
              <p:cNvPr id="109" name="Google Shape;109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9540000">
                <a:off x="16008966" y="8759812"/>
                <a:ext cx="2160097" cy="1045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6060000">
                <a:off x="16158314" y="8715781"/>
                <a:ext cx="1975594" cy="1045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7320000">
                <a:off x="17490671" y="9555997"/>
                <a:ext cx="128749" cy="128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2" name="Google Shape;112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6704" y="2195225"/>
            <a:ext cx="4330038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79599" y="2144016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9102" y="3458675"/>
            <a:ext cx="2639711" cy="26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79599" y="3400519"/>
            <a:ext cx="2639711" cy="26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35965" y="3398375"/>
            <a:ext cx="2639711" cy="26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CONTENTS</a:t>
            </a:r>
            <a:endParaRPr sz="48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02</a:t>
            </a:r>
            <a:endParaRPr sz="96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</a:t>
            </a:r>
            <a:endParaRPr sz="96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03</a:t>
            </a:r>
            <a:endParaRPr sz="96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04</a:t>
            </a:r>
            <a:endParaRPr sz="96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1385363" y="7330888"/>
            <a:ext cx="337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Introduction</a:t>
            </a:r>
            <a:endParaRPr sz="4000" b="1" dirty="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66706" y="7822744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5597213" y="7161322"/>
            <a:ext cx="3372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 &amp; Preprocessing</a:t>
            </a:r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4042469" y="7878116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10154675" y="7361655"/>
            <a:ext cx="33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Modeling</a:t>
            </a:r>
            <a:endParaRPr sz="3600" b="1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8599931" y="7893349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/>
        </p:nvSpPr>
        <p:spPr>
          <a:xfrm>
            <a:off x="14417521" y="7361651"/>
            <a:ext cx="33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Result</a:t>
            </a:r>
            <a:endParaRPr sz="3600" b="1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2862777" y="7949495"/>
            <a:ext cx="2624469" cy="10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00000">
            <a:off x="16831078" y="824104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 rotWithShape="1">
          <a:blip r:embed="rId12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4-1. </a:t>
            </a:r>
            <a:r>
              <a:rPr lang="ko-KR" altLang="en-US" sz="4800" b="1" dirty="0">
                <a:solidFill>
                  <a:srgbClr val="900020"/>
                </a:solidFill>
              </a:rPr>
              <a:t>플랫폼 개발</a:t>
            </a:r>
            <a:endParaRPr lang="ko-KR" altLang="en-US" sz="4800" b="1" dirty="0"/>
          </a:p>
        </p:txBody>
      </p:sp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C390537F-F601-6B41-F421-A4DD1BEE1011}"/>
              </a:ext>
            </a:extLst>
          </p:cNvPr>
          <p:cNvSpPr txBox="1"/>
          <p:nvPr/>
        </p:nvSpPr>
        <p:spPr>
          <a:xfrm>
            <a:off x="3256540" y="4590565"/>
            <a:ext cx="1255284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altLang="ko-KR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= </a:t>
            </a:r>
            <a:r>
              <a:rPr lang="ko-KR" altLang="en-US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어렵다</a:t>
            </a:r>
            <a:endParaRPr lang="en-US" altLang="ko-KR" sz="10000" b="1" strike="sngStrike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159FE148-D45E-97DF-6494-1CB4944D6362}"/>
              </a:ext>
            </a:extLst>
          </p:cNvPr>
          <p:cNvSpPr txBox="1"/>
          <p:nvPr/>
        </p:nvSpPr>
        <p:spPr>
          <a:xfrm>
            <a:off x="3256540" y="6798098"/>
            <a:ext cx="1255284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altLang="ko-KR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= Real Market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4_02_29_00_16_39_281">
            <a:hlinkClick r:id="" action="ppaction://media"/>
            <a:extLst>
              <a:ext uri="{FF2B5EF4-FFF2-40B4-BE49-F238E27FC236}">
                <a16:creationId xmlns:a16="http://schemas.microsoft.com/office/drawing/2014/main" id="{2565AFE8-9CD4-9585-FB8A-77B4D332B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8722E-AC96-2EAE-5C1D-CDBBA3B5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9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BB546-1543-F90E-6EE7-C45658FC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52487"/>
            <a:ext cx="18173700" cy="85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1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52CF10-8FBF-80DF-00E7-4D4CF9EB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732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2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736D7-0317-28B0-E561-72035498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EFF2D2-3DA0-F07E-8674-A515DAD8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64108"/>
            <a:ext cx="15561940" cy="106562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875691-53EB-2513-B7CF-E7BAA841D7F5}"/>
              </a:ext>
            </a:extLst>
          </p:cNvPr>
          <p:cNvSpPr/>
          <p:nvPr/>
        </p:nvSpPr>
        <p:spPr>
          <a:xfrm>
            <a:off x="6366933" y="5143500"/>
            <a:ext cx="1236134" cy="563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1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AEED-6065-0380-24B5-376B2D07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0C4A7-7A05-ED17-70AC-7C53065A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1" y="1367366"/>
            <a:ext cx="18005638" cy="7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2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4740" y="6528848"/>
            <a:ext cx="6736904" cy="45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4">
            <a:alphaModFix/>
          </a:blip>
          <a:srcRect r="16333" b="42110"/>
          <a:stretch/>
        </p:blipFill>
        <p:spPr>
          <a:xfrm rot="-1740000">
            <a:off x="8979720" y="5059990"/>
            <a:ext cx="10720043" cy="70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498732" y="2559765"/>
            <a:ext cx="2908864" cy="5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3164" y="2789709"/>
            <a:ext cx="4817998" cy="535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8">
            <a:alphaModFix/>
          </a:blip>
          <a:srcRect r="16614" b="46638"/>
          <a:stretch/>
        </p:blipFill>
        <p:spPr>
          <a:xfrm rot="-7140000">
            <a:off x="11604869" y="187590"/>
            <a:ext cx="10683931" cy="594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7987753" y="0"/>
            <a:ext cx="11094695" cy="753643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5"/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Thank You</a:t>
            </a:r>
            <a:endParaRPr sz="9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139" name="Google Shape;13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01. </a:t>
            </a:r>
            <a:r>
              <a:rPr lang="en-US" sz="4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Introduction</a:t>
            </a:r>
            <a:endParaRPr sz="4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128" y="392975"/>
            <a:ext cx="13018826" cy="4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19020" y="2404371"/>
            <a:ext cx="138328" cy="18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92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6">
            <a:alphaModFix/>
          </a:blip>
          <a:srcRect l="4145" t="8300" r="4145" b="13908"/>
          <a:stretch/>
        </p:blipFill>
        <p:spPr>
          <a:xfrm>
            <a:off x="8923075" y="1"/>
            <a:ext cx="9364950" cy="1064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1277803" y="2764650"/>
            <a:ext cx="60405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dirty="0">
                <a:solidFill>
                  <a:schemeClr val="bg1">
                    <a:lumMod val="6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en-US" sz="18000" b="1" dirty="0">
                <a:solidFill>
                  <a:schemeClr val="bg1">
                    <a:lumMod val="6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</a:t>
            </a:r>
            <a:endParaRPr sz="18000" b="1" dirty="0">
              <a:solidFill>
                <a:schemeClr val="bg1">
                  <a:lumMod val="6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11210578" y="3380250"/>
            <a:ext cx="6040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</a:t>
            </a:r>
            <a:r>
              <a:rPr lang="en-US" sz="10000" b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</a:t>
            </a:r>
            <a:endParaRPr sz="10000" b="1">
              <a:solidFill>
                <a:srgbClr val="A6334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7546903" y="4350000"/>
            <a:ext cx="4427100" cy="10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17"/>
          <p:cNvSpPr txBox="1"/>
          <p:nvPr/>
        </p:nvSpPr>
        <p:spPr>
          <a:xfrm>
            <a:off x="4255648" y="6842200"/>
            <a:ext cx="9776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u="sng" dirty="0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en-US" sz="10000" b="1" u="sng" dirty="0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억의 </a:t>
            </a:r>
            <a:r>
              <a:rPr lang="en-US" sz="10000" b="1" u="sng" dirty="0" err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시세차익</a:t>
            </a:r>
            <a:endParaRPr sz="10000" b="1" u="sng" dirty="0">
              <a:solidFill>
                <a:srgbClr val="A6334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110DD104-FB5E-CA93-6181-AC2ABABF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>
            <a:extLst>
              <a:ext uri="{FF2B5EF4-FFF2-40B4-BE49-F238E27FC236}">
                <a16:creationId xmlns:a16="http://schemas.microsoft.com/office/drawing/2014/main" id="{CD0A4962-7B55-64BB-32DC-72386FEF5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>
            <a:extLst>
              <a:ext uri="{FF2B5EF4-FFF2-40B4-BE49-F238E27FC236}">
                <a16:creationId xmlns:a16="http://schemas.microsoft.com/office/drawing/2014/main" id="{D4179504-D5A0-EFF6-11D4-CBBC2D93A0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>
            <a:extLst>
              <a:ext uri="{FF2B5EF4-FFF2-40B4-BE49-F238E27FC236}">
                <a16:creationId xmlns:a16="http://schemas.microsoft.com/office/drawing/2014/main" id="{E2015293-828E-D2E8-B6B1-56809A5C16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>
            <a:extLst>
              <a:ext uri="{FF2B5EF4-FFF2-40B4-BE49-F238E27FC236}">
                <a16:creationId xmlns:a16="http://schemas.microsoft.com/office/drawing/2014/main" id="{F5E85D5C-E26F-B4F7-027D-95D46243B6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>
            <a:extLst>
              <a:ext uri="{FF2B5EF4-FFF2-40B4-BE49-F238E27FC236}">
                <a16:creationId xmlns:a16="http://schemas.microsoft.com/office/drawing/2014/main" id="{8BEB34E5-8EB8-4393-7FCA-89538B9C12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>
            <a:extLst>
              <a:ext uri="{FF2B5EF4-FFF2-40B4-BE49-F238E27FC236}">
                <a16:creationId xmlns:a16="http://schemas.microsoft.com/office/drawing/2014/main" id="{6E74C739-73A5-991A-A234-4AA7A85B04D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>
            <a:extLst>
              <a:ext uri="{FF2B5EF4-FFF2-40B4-BE49-F238E27FC236}">
                <a16:creationId xmlns:a16="http://schemas.microsoft.com/office/drawing/2014/main" id="{EC04A779-B083-1FBA-082B-081A59FC30B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>
            <a:extLst>
              <a:ext uri="{FF2B5EF4-FFF2-40B4-BE49-F238E27FC236}">
                <a16:creationId xmlns:a16="http://schemas.microsoft.com/office/drawing/2014/main" id="{D1288E67-0567-8928-9641-D71CF1E2B9A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>
            <a:extLst>
              <a:ext uri="{FF2B5EF4-FFF2-40B4-BE49-F238E27FC236}">
                <a16:creationId xmlns:a16="http://schemas.microsoft.com/office/drawing/2014/main" id="{851AC647-C16E-3630-726B-25CC2B364CB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>
            <a:extLst>
              <a:ext uri="{FF2B5EF4-FFF2-40B4-BE49-F238E27FC236}">
                <a16:creationId xmlns:a16="http://schemas.microsoft.com/office/drawing/2014/main" id="{3DE96644-92EB-21B2-AFAB-FB3868DE7691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7" name="Google Shape;177;p18">
            <a:extLst>
              <a:ext uri="{FF2B5EF4-FFF2-40B4-BE49-F238E27FC236}">
                <a16:creationId xmlns:a16="http://schemas.microsoft.com/office/drawing/2014/main" id="{36C01F17-BFC4-8349-FF4B-70D7389DF68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>
            <a:extLst>
              <a:ext uri="{FF2B5EF4-FFF2-40B4-BE49-F238E27FC236}">
                <a16:creationId xmlns:a16="http://schemas.microsoft.com/office/drawing/2014/main" id="{93BC643C-7365-AA6B-442A-7F588CA584A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04B1B0-8B8E-381B-33B0-4D46DEB5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7" y="2859568"/>
            <a:ext cx="9447049" cy="71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4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8;p17">
            <a:extLst>
              <a:ext uri="{FF2B5EF4-FFF2-40B4-BE49-F238E27FC236}">
                <a16:creationId xmlns:a16="http://schemas.microsoft.com/office/drawing/2014/main" id="{0D08B6E6-9891-EF1D-CC3E-603156713D10}"/>
              </a:ext>
            </a:extLst>
          </p:cNvPr>
          <p:cNvSpPr txBox="1"/>
          <p:nvPr/>
        </p:nvSpPr>
        <p:spPr>
          <a:xfrm>
            <a:off x="4218424" y="5620042"/>
            <a:ext cx="96158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 </a:t>
            </a:r>
            <a:r>
              <a:rPr lang="en-US" altLang="ko-KR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어렵다</a:t>
            </a:r>
            <a:endParaRPr sz="10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7D6C361E-CFE5-A1A8-F62F-AE41851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>
            <a:extLst>
              <a:ext uri="{FF2B5EF4-FFF2-40B4-BE49-F238E27FC236}">
                <a16:creationId xmlns:a16="http://schemas.microsoft.com/office/drawing/2014/main" id="{6AC11CCD-C027-F1DB-15CF-E9E55CB571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>
            <a:extLst>
              <a:ext uri="{FF2B5EF4-FFF2-40B4-BE49-F238E27FC236}">
                <a16:creationId xmlns:a16="http://schemas.microsoft.com/office/drawing/2014/main" id="{7A77A310-F728-A70D-31FF-9CBD3AF664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>
            <a:extLst>
              <a:ext uri="{FF2B5EF4-FFF2-40B4-BE49-F238E27FC236}">
                <a16:creationId xmlns:a16="http://schemas.microsoft.com/office/drawing/2014/main" id="{0C56866E-21C9-DE76-2ED3-CBA798D39B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>
            <a:extLst>
              <a:ext uri="{FF2B5EF4-FFF2-40B4-BE49-F238E27FC236}">
                <a16:creationId xmlns:a16="http://schemas.microsoft.com/office/drawing/2014/main" id="{E4B34275-0AF8-3ADB-AA1A-9BC5AD491E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>
            <a:extLst>
              <a:ext uri="{FF2B5EF4-FFF2-40B4-BE49-F238E27FC236}">
                <a16:creationId xmlns:a16="http://schemas.microsoft.com/office/drawing/2014/main" id="{7BC297C7-128F-369D-B6C8-6ED625CCA4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>
            <a:extLst>
              <a:ext uri="{FF2B5EF4-FFF2-40B4-BE49-F238E27FC236}">
                <a16:creationId xmlns:a16="http://schemas.microsoft.com/office/drawing/2014/main" id="{0C0A4F0A-9486-7AD0-A5E6-CBE69C2508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>
            <a:extLst>
              <a:ext uri="{FF2B5EF4-FFF2-40B4-BE49-F238E27FC236}">
                <a16:creationId xmlns:a16="http://schemas.microsoft.com/office/drawing/2014/main" id="{E124F377-13CC-845A-71B7-FEF4A40420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>
            <a:extLst>
              <a:ext uri="{FF2B5EF4-FFF2-40B4-BE49-F238E27FC236}">
                <a16:creationId xmlns:a16="http://schemas.microsoft.com/office/drawing/2014/main" id="{1A0843D2-6079-FFBA-4268-F90DF535F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>
            <a:extLst>
              <a:ext uri="{FF2B5EF4-FFF2-40B4-BE49-F238E27FC236}">
                <a16:creationId xmlns:a16="http://schemas.microsoft.com/office/drawing/2014/main" id="{59EFA87C-D960-5421-CD31-59AE5154C4D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>
            <a:extLst>
              <a:ext uri="{FF2B5EF4-FFF2-40B4-BE49-F238E27FC236}">
                <a16:creationId xmlns:a16="http://schemas.microsoft.com/office/drawing/2014/main" id="{818DB88A-3675-67F9-F6E7-3DD096FBA6B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  <a:endParaRPr b="1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94" name="Google Shape;194;p19">
            <a:extLst>
              <a:ext uri="{FF2B5EF4-FFF2-40B4-BE49-F238E27FC236}">
                <a16:creationId xmlns:a16="http://schemas.microsoft.com/office/drawing/2014/main" id="{921E7B64-488D-92F7-D561-C0184E4C9B6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>
            <a:extLst>
              <a:ext uri="{FF2B5EF4-FFF2-40B4-BE49-F238E27FC236}">
                <a16:creationId xmlns:a16="http://schemas.microsoft.com/office/drawing/2014/main" id="{2AB83EDF-B4C9-3DA8-60DB-3F21F0FFE63B}"/>
              </a:ext>
            </a:extLst>
          </p:cNvPr>
          <p:cNvSpPr txBox="1"/>
          <p:nvPr/>
        </p:nvSpPr>
        <p:spPr>
          <a:xfrm>
            <a:off x="1973043" y="2715213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 매물 확인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4" name="Google Shape;204;p19">
            <a:extLst>
              <a:ext uri="{FF2B5EF4-FFF2-40B4-BE49-F238E27FC236}">
                <a16:creationId xmlns:a16="http://schemas.microsoft.com/office/drawing/2014/main" id="{FE8BB42D-3A99-4016-DE13-FC29EA0AF244}"/>
              </a:ext>
            </a:extLst>
          </p:cNvPr>
          <p:cNvSpPr/>
          <p:nvPr/>
        </p:nvSpPr>
        <p:spPr>
          <a:xfrm>
            <a:off x="8362460" y="6888963"/>
            <a:ext cx="1267500" cy="66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00020"/>
          </a:solidFill>
          <a:ln w="9525" cap="flat" cmpd="sng">
            <a:solidFill>
              <a:srgbClr val="A633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184EE-7C93-4E3D-7ECF-26C08A15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4657" y="4842916"/>
            <a:ext cx="5715885" cy="4889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A91FCB-B0C1-0C3D-CA1E-FB44E6EC4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4991" y="4725912"/>
            <a:ext cx="5715885" cy="4851383"/>
          </a:xfrm>
          <a:prstGeom prst="rect">
            <a:avLst/>
          </a:prstGeom>
        </p:spPr>
      </p:pic>
      <p:sp>
        <p:nvSpPr>
          <p:cNvPr id="6" name="Google Shape;195;p19">
            <a:extLst>
              <a:ext uri="{FF2B5EF4-FFF2-40B4-BE49-F238E27FC236}">
                <a16:creationId xmlns:a16="http://schemas.microsoft.com/office/drawing/2014/main" id="{284F9F7E-A799-DB47-98C3-B1DAC7D324A8}"/>
              </a:ext>
            </a:extLst>
          </p:cNvPr>
          <p:cNvSpPr txBox="1"/>
          <p:nvPr/>
        </p:nvSpPr>
        <p:spPr>
          <a:xfrm>
            <a:off x="3377948" y="3850054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법원 경매 확인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7" name="Google Shape;195;p19">
            <a:extLst>
              <a:ext uri="{FF2B5EF4-FFF2-40B4-BE49-F238E27FC236}">
                <a16:creationId xmlns:a16="http://schemas.microsoft.com/office/drawing/2014/main" id="{737A8C7D-E350-82A2-7871-962470E2D257}"/>
              </a:ext>
            </a:extLst>
          </p:cNvPr>
          <p:cNvSpPr txBox="1"/>
          <p:nvPr/>
        </p:nvSpPr>
        <p:spPr>
          <a:xfrm>
            <a:off x="10155149" y="3889733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네이버 부동산 검색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11" name="Google Shape;211;p19">
            <a:extLst>
              <a:ext uri="{FF2B5EF4-FFF2-40B4-BE49-F238E27FC236}">
                <a16:creationId xmlns:a16="http://schemas.microsoft.com/office/drawing/2014/main" id="{7FF2FA01-B05B-A49E-DEFD-B0E9814BFA7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b="74252"/>
          <a:stretch/>
        </p:blipFill>
        <p:spPr>
          <a:xfrm>
            <a:off x="2285" y="7056393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0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CC79EA2D-C70B-2B6E-2482-19FBB661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>
            <a:extLst>
              <a:ext uri="{FF2B5EF4-FFF2-40B4-BE49-F238E27FC236}">
                <a16:creationId xmlns:a16="http://schemas.microsoft.com/office/drawing/2014/main" id="{7F919132-4C82-3F9F-C765-633C215644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>
            <a:extLst>
              <a:ext uri="{FF2B5EF4-FFF2-40B4-BE49-F238E27FC236}">
                <a16:creationId xmlns:a16="http://schemas.microsoft.com/office/drawing/2014/main" id="{DD3D05E4-F6AA-7FDC-C29A-549800D782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>
            <a:extLst>
              <a:ext uri="{FF2B5EF4-FFF2-40B4-BE49-F238E27FC236}">
                <a16:creationId xmlns:a16="http://schemas.microsoft.com/office/drawing/2014/main" id="{C195BC46-3671-74BB-A3B8-7AC75EAE66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>
            <a:extLst>
              <a:ext uri="{FF2B5EF4-FFF2-40B4-BE49-F238E27FC236}">
                <a16:creationId xmlns:a16="http://schemas.microsoft.com/office/drawing/2014/main" id="{6061EA68-6CA5-079B-FB61-8CA79AFB6F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>
            <a:extLst>
              <a:ext uri="{FF2B5EF4-FFF2-40B4-BE49-F238E27FC236}">
                <a16:creationId xmlns:a16="http://schemas.microsoft.com/office/drawing/2014/main" id="{955B2C42-DC93-1F8D-1759-29A16E4B4E2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>
            <a:extLst>
              <a:ext uri="{FF2B5EF4-FFF2-40B4-BE49-F238E27FC236}">
                <a16:creationId xmlns:a16="http://schemas.microsoft.com/office/drawing/2014/main" id="{F5EA3CA2-AACC-CF69-C2E4-8449B1196B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>
            <a:extLst>
              <a:ext uri="{FF2B5EF4-FFF2-40B4-BE49-F238E27FC236}">
                <a16:creationId xmlns:a16="http://schemas.microsoft.com/office/drawing/2014/main" id="{B2CC91E9-ED5D-F673-BF17-4C21B0C75FC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>
            <a:extLst>
              <a:ext uri="{FF2B5EF4-FFF2-40B4-BE49-F238E27FC236}">
                <a16:creationId xmlns:a16="http://schemas.microsoft.com/office/drawing/2014/main" id="{24E0DCFB-B484-B9E6-83EF-51987645BA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>
            <a:extLst>
              <a:ext uri="{FF2B5EF4-FFF2-40B4-BE49-F238E27FC236}">
                <a16:creationId xmlns:a16="http://schemas.microsoft.com/office/drawing/2014/main" id="{15155960-352B-9BA6-CA69-EB8DC076622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94" name="Google Shape;194;p19">
            <a:extLst>
              <a:ext uri="{FF2B5EF4-FFF2-40B4-BE49-F238E27FC236}">
                <a16:creationId xmlns:a16="http://schemas.microsoft.com/office/drawing/2014/main" id="{350A83F1-2983-DDB3-88A4-E6C0A8F486A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>
            <a:extLst>
              <a:ext uri="{FF2B5EF4-FFF2-40B4-BE49-F238E27FC236}">
                <a16:creationId xmlns:a16="http://schemas.microsoft.com/office/drawing/2014/main" id="{D2187ECC-681D-A251-8F12-517DA6C7D284}"/>
              </a:ext>
            </a:extLst>
          </p:cNvPr>
          <p:cNvSpPr txBox="1"/>
          <p:nvPr/>
        </p:nvSpPr>
        <p:spPr>
          <a:xfrm>
            <a:off x="1973043" y="2850680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적정 </a:t>
            </a:r>
            <a:r>
              <a:rPr lang="ko-KR" altLang="en-US" sz="40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입찰가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계산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11" name="Google Shape;211;p19">
            <a:extLst>
              <a:ext uri="{FF2B5EF4-FFF2-40B4-BE49-F238E27FC236}">
                <a16:creationId xmlns:a16="http://schemas.microsoft.com/office/drawing/2014/main" id="{72F925D8-B759-4AF2-D753-CEBC4F04C81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b="74252"/>
          <a:stretch/>
        </p:blipFill>
        <p:spPr>
          <a:xfrm>
            <a:off x="2285" y="7030030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6;p19">
            <a:extLst>
              <a:ext uri="{FF2B5EF4-FFF2-40B4-BE49-F238E27FC236}">
                <a16:creationId xmlns:a16="http://schemas.microsoft.com/office/drawing/2014/main" id="{B5F0F854-BE85-11D6-B286-A7A5090F95E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FD09B0-E021-08DE-BF0E-F03E636D66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8998" y="4395065"/>
            <a:ext cx="11148575" cy="5545603"/>
          </a:xfrm>
          <a:prstGeom prst="rect">
            <a:avLst/>
          </a:prstGeom>
        </p:spPr>
      </p:pic>
      <p:sp>
        <p:nvSpPr>
          <p:cNvPr id="5" name="Google Shape;195;p19">
            <a:extLst>
              <a:ext uri="{FF2B5EF4-FFF2-40B4-BE49-F238E27FC236}">
                <a16:creationId xmlns:a16="http://schemas.microsoft.com/office/drawing/2014/main" id="{155A9A87-D963-3CC1-A6DE-98AE6A66823B}"/>
              </a:ext>
            </a:extLst>
          </p:cNvPr>
          <p:cNvSpPr txBox="1"/>
          <p:nvPr/>
        </p:nvSpPr>
        <p:spPr>
          <a:xfrm>
            <a:off x="6635844" y="3705392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 서비스 이용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7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372</Words>
  <Application>Microsoft Office PowerPoint</Application>
  <PresentationFormat>사용자 지정</PresentationFormat>
  <Paragraphs>72</Paragraphs>
  <Slides>27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Calibri</vt:lpstr>
      <vt:lpstr>에스코어 드림 6 Bold</vt:lpstr>
      <vt:lpstr>Arial</vt:lpstr>
      <vt:lpstr>에스코어 드림 4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하진우</dc:creator>
  <cp:lastModifiedBy>진우 하</cp:lastModifiedBy>
  <cp:revision>24</cp:revision>
  <dcterms:modified xsi:type="dcterms:W3CDTF">2024-02-28T15:33:41Z</dcterms:modified>
</cp:coreProperties>
</file>